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8" Type="http://schemas.openxmlformats.org/officeDocument/2006/relationships/slide" Target="slides/slide3.xml"/><Relationship Id="rId18" Type="http://schemas.openxmlformats.org/officeDocument/2006/relationships/customXml" Target="../customXml/item3.xml"/><Relationship Id="rId3" Type="http://schemas.openxmlformats.org/officeDocument/2006/relationships/presProps" Target="presProps.xml"/><Relationship Id="rId12" Type="http://schemas.openxmlformats.org/officeDocument/2006/relationships/slide" Target="slides/slide7.xml"/><Relationship Id="rId7" Type="http://schemas.openxmlformats.org/officeDocument/2006/relationships/slide" Target="slides/slide2.xml"/><Relationship Id="rId17" Type="http://schemas.openxmlformats.org/officeDocument/2006/relationships/customXml" Target="../customXml/item2.xml"/><Relationship Id="rId2" Type="http://schemas.openxmlformats.org/officeDocument/2006/relationships/viewProps" Target="viewProps.xml"/><Relationship Id="rId16" Type="http://schemas.openxmlformats.org/officeDocument/2006/relationships/customXml" Target="../customXml/item1.xml"/><Relationship Id="rId11" Type="http://schemas.openxmlformats.org/officeDocument/2006/relationships/slide" Target="slides/slide6.xml"/><Relationship Id="rId1" Type="http://schemas.openxmlformats.org/officeDocument/2006/relationships/theme" Target="theme/theme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1ce0c3c2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1ce0c3c2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o"/>
              <a:t>[T]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GIF: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no"/>
              <a:t>Kjører feed forward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no"/>
              <a:t>Gjør backtracking hvor det beregnes en error gradient for hvert layer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no"/>
              <a:t>Beregner en vekt korrigering ved å ta </a:t>
            </a:r>
            <a:r>
              <a:rPr b="1" lang="no"/>
              <a:t>learning rate * x (input) * error gradient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no"/>
              <a:t>Oppdaterer vektene ved å plusse på utregnet korrigering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1c5467aaf_1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1c5467aaf_1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1c1d24b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1c1d24b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o"/>
              <a:t>[S]</a:t>
            </a:r>
            <a:br>
              <a:rPr b="1" lang="no"/>
            </a:br>
            <a:r>
              <a:rPr b="1" lang="no"/>
              <a:t>For å få en god introduksjon til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41c5467aaf_1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41c5467aaf_1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o"/>
              <a:t>[S]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1ce0c3c2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1ce0c3c2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o"/>
              <a:t>[S] Vanishing gradient problem (tanh, sigmoid)</a:t>
            </a:r>
            <a:br>
              <a:rPr b="1" lang="no"/>
            </a:br>
            <a:r>
              <a:rPr b="1" lang="no"/>
              <a:t>“Simply saying that ReLu could result in Dead Neurons.”</a:t>
            </a:r>
            <a:br>
              <a:rPr b="1" lang="no"/>
            </a:br>
            <a:r>
              <a:rPr b="1" lang="no"/>
              <a:t>“ReLu… limitation is that it should only be used within Hidden layers”</a:t>
            </a:r>
            <a:br>
              <a:rPr b="1" lang="no"/>
            </a:br>
            <a:br>
              <a:rPr b="1" lang="no"/>
            </a:br>
            <a:r>
              <a:rPr b="1" lang="no"/>
              <a:t>“Leaky ReLu eller maxout fikser dead node problemet”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1c5467aaf_1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1c5467aaf_1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o"/>
              <a:t>[H]</a:t>
            </a:r>
            <a:endParaRPr b="1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1c5467aaf_1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1c5467aaf_1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o"/>
              <a:t>[H]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1c5467aaf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1c5467aaf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o"/>
              <a:t>[H]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1ce0c3c2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1ce0c3c2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o"/>
              <a:t>[T]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gif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13541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 sz="4000"/>
              <a:t>F</a:t>
            </a:r>
            <a:r>
              <a:rPr lang="no" sz="4000"/>
              <a:t>ully Connected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 sz="4000"/>
              <a:t>Neural Network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 sz="4000"/>
              <a:t>(FCNN)</a:t>
            </a:r>
            <a:endParaRPr sz="40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705138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 sz="2000"/>
              <a:t>Stian Stensli, </a:t>
            </a:r>
            <a:r>
              <a:rPr lang="no" sz="2000"/>
              <a:t>Trygve Vang, </a:t>
            </a:r>
            <a:r>
              <a:rPr lang="no" sz="2000"/>
              <a:t>Henrik Kronborg</a:t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Backpropagation/Gradient descent</a:t>
            </a:r>
            <a:endParaRPr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Propagate error from cost from output to input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no"/>
              <a:t>Learning:</a:t>
            </a:r>
            <a:r>
              <a:rPr lang="no"/>
              <a:t> weight updating</a:t>
            </a:r>
            <a:endParaRPr/>
          </a:p>
        </p:txBody>
      </p:sp>
      <p:pic>
        <p:nvPicPr>
          <p:cNvPr id="153" name="Google Shape;15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51750" y="1710378"/>
            <a:ext cx="4876800" cy="332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 rotWithShape="1">
          <a:blip r:embed="rId4">
            <a:alphaModFix/>
          </a:blip>
          <a:srcRect b="8647" l="0" r="6050" t="2106"/>
          <a:stretch/>
        </p:blipFill>
        <p:spPr>
          <a:xfrm>
            <a:off x="235500" y="2449275"/>
            <a:ext cx="3457626" cy="184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2"/>
          <p:cNvSpPr/>
          <p:nvPr/>
        </p:nvSpPr>
        <p:spPr>
          <a:xfrm>
            <a:off x="9054975" y="100900"/>
            <a:ext cx="301500" cy="8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9054975" y="285495"/>
            <a:ext cx="301500" cy="8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9054975" y="470090"/>
            <a:ext cx="301500" cy="8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8902575" y="654685"/>
            <a:ext cx="301500" cy="8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Topics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Neuron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Perceptron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FCNN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Learning</a:t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-100450" y="1316025"/>
            <a:ext cx="763500" cy="140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-100450" y="1629175"/>
            <a:ext cx="763500" cy="140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-100450" y="1942325"/>
            <a:ext cx="763500" cy="140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>
            <a:off x="-100450" y="2255475"/>
            <a:ext cx="763500" cy="140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Neurons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The nodes of a neural network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no"/>
              <a:t>Researched since 1943 </a:t>
            </a:r>
            <a:br>
              <a:rPr lang="no"/>
            </a:br>
            <a:r>
              <a:rPr lang="no"/>
              <a:t> - Theory of how the brain might work</a:t>
            </a:r>
            <a:br>
              <a:rPr lang="no"/>
            </a:br>
            <a:r>
              <a:rPr lang="no"/>
              <a:t> - Managed to learn simple boolean expressions</a:t>
            </a:r>
            <a:br>
              <a:rPr lang="no"/>
            </a:br>
            <a:br>
              <a:rPr lang="no"/>
            </a:br>
            <a:br>
              <a:rPr lang="no"/>
            </a:br>
            <a:br>
              <a:rPr lang="no"/>
            </a:b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8800" y="2609325"/>
            <a:ext cx="3433775" cy="22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/>
          <p:nvPr/>
        </p:nvSpPr>
        <p:spPr>
          <a:xfrm>
            <a:off x="8902575" y="100900"/>
            <a:ext cx="301500" cy="8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9054975" y="285495"/>
            <a:ext cx="301500" cy="8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9054975" y="470090"/>
            <a:ext cx="301500" cy="8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9054975" y="654685"/>
            <a:ext cx="301500" cy="8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Perceptron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Consists of: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o"/>
              <a:t>Inputs: x</a:t>
            </a:r>
            <a:r>
              <a:rPr baseline="-25000" lang="no"/>
              <a:t>n</a:t>
            </a:r>
            <a:endParaRPr baseline="-250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o"/>
              <a:t>Weights: w</a:t>
            </a:r>
            <a:r>
              <a:rPr baseline="-25000" lang="no"/>
              <a:t>n</a:t>
            </a:r>
            <a:endParaRPr baseline="-250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o"/>
              <a:t>Bias: 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o"/>
              <a:t>A sum: Z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o"/>
              <a:t>An activation function: </a:t>
            </a:r>
            <a:r>
              <a:rPr lang="no"/>
              <a:t>σ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o"/>
              <a:t>Output: a</a:t>
            </a:r>
            <a:br>
              <a:rPr lang="no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Input/output mapping by an activation function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Weights and bias are learnable parameters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2838" y="1017724"/>
            <a:ext cx="3952274" cy="21972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/>
          <p:nvPr/>
        </p:nvSpPr>
        <p:spPr>
          <a:xfrm>
            <a:off x="9054975" y="100900"/>
            <a:ext cx="301500" cy="8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/>
          <p:nvPr/>
        </p:nvSpPr>
        <p:spPr>
          <a:xfrm>
            <a:off x="8902575" y="285495"/>
            <a:ext cx="301500" cy="8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9054975" y="470090"/>
            <a:ext cx="301500" cy="8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/>
          <p:nvPr/>
        </p:nvSpPr>
        <p:spPr>
          <a:xfrm>
            <a:off x="9054975" y="654685"/>
            <a:ext cx="301500" cy="8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Activation functions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Converts</a:t>
            </a:r>
            <a:r>
              <a:rPr lang="no"/>
              <a:t> </a:t>
            </a:r>
            <a:r>
              <a:rPr lang="no"/>
              <a:t>input signals (Z)</a:t>
            </a:r>
            <a:r>
              <a:rPr lang="no"/>
              <a:t> to an output signal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o" sz="1800"/>
              <a:t>X</a:t>
            </a:r>
            <a:r>
              <a:rPr lang="no" sz="1200"/>
              <a:t>n</a:t>
            </a:r>
            <a:r>
              <a:rPr lang="no"/>
              <a:t>:</a:t>
            </a:r>
            <a:r>
              <a:rPr lang="no" sz="1200"/>
              <a:t> </a:t>
            </a:r>
            <a:r>
              <a:rPr lang="no"/>
              <a:t>Output from node</a:t>
            </a:r>
            <a:r>
              <a:rPr lang="no" sz="1200"/>
              <a:t> n</a:t>
            </a:r>
            <a:endParaRPr sz="18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o" sz="1800"/>
              <a:t>W</a:t>
            </a:r>
            <a:r>
              <a:rPr lang="no" sz="1200"/>
              <a:t>n</a:t>
            </a:r>
            <a:r>
              <a:rPr lang="no"/>
              <a:t>:</a:t>
            </a:r>
            <a:r>
              <a:rPr lang="no" sz="1200"/>
              <a:t> </a:t>
            </a:r>
            <a:r>
              <a:rPr lang="no"/>
              <a:t>Weight n</a:t>
            </a:r>
            <a:endParaRPr sz="12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Output is fed to the next layer</a:t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71750"/>
            <a:ext cx="5654851" cy="242420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/>
          <p:nvPr/>
        </p:nvSpPr>
        <p:spPr>
          <a:xfrm>
            <a:off x="9054975" y="100900"/>
            <a:ext cx="301500" cy="8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/>
          <p:nvPr/>
        </p:nvSpPr>
        <p:spPr>
          <a:xfrm>
            <a:off x="8902575" y="285495"/>
            <a:ext cx="301500" cy="8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9054975" y="470090"/>
            <a:ext cx="301500" cy="8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/>
          <p:nvPr/>
        </p:nvSpPr>
        <p:spPr>
          <a:xfrm>
            <a:off x="9054975" y="654685"/>
            <a:ext cx="301500" cy="8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0188" y="2571750"/>
            <a:ext cx="2640524" cy="129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9098" y="1152475"/>
            <a:ext cx="1562700" cy="66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Fully Connected Neural Network</a:t>
            </a:r>
            <a:endParaRPr/>
          </a:p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Each perceptron is connected to </a:t>
            </a:r>
            <a:r>
              <a:rPr b="1" lang="no" u="sng"/>
              <a:t>all</a:t>
            </a:r>
            <a:r>
              <a:rPr lang="no"/>
              <a:t> perceptrons in the previous and next layer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Very basic network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One or more fully connected layers are often used in neural networks</a:t>
            </a:r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00" y="2571750"/>
            <a:ext cx="3767091" cy="24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6400" y="2571767"/>
            <a:ext cx="3767101" cy="246375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8"/>
          <p:cNvSpPr/>
          <p:nvPr/>
        </p:nvSpPr>
        <p:spPr>
          <a:xfrm>
            <a:off x="9054975" y="100900"/>
            <a:ext cx="301500" cy="8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/>
          <p:nvPr/>
        </p:nvSpPr>
        <p:spPr>
          <a:xfrm>
            <a:off x="9054975" y="285495"/>
            <a:ext cx="301500" cy="8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/>
          <p:nvPr/>
        </p:nvSpPr>
        <p:spPr>
          <a:xfrm>
            <a:off x="8902575" y="470090"/>
            <a:ext cx="301500" cy="8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/>
          <p:nvPr/>
        </p:nvSpPr>
        <p:spPr>
          <a:xfrm>
            <a:off x="9054975" y="654685"/>
            <a:ext cx="301500" cy="8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/>
          <p:nvPr/>
        </p:nvSpPr>
        <p:spPr>
          <a:xfrm>
            <a:off x="5731534" y="4345567"/>
            <a:ext cx="301500" cy="3015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Learning</a:t>
            </a:r>
            <a:endParaRPr/>
          </a:p>
        </p:txBody>
      </p:sp>
      <p:sp>
        <p:nvSpPr>
          <p:cNvPr id="119" name="Google Shape;11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no"/>
              <a:t>Data set is split into </a:t>
            </a:r>
            <a:r>
              <a:rPr b="1" lang="no">
                <a:solidFill>
                  <a:srgbClr val="6AA84F"/>
                </a:solidFill>
              </a:rPr>
              <a:t>training</a:t>
            </a:r>
            <a:r>
              <a:rPr lang="no"/>
              <a:t> data, </a:t>
            </a:r>
            <a:r>
              <a:rPr b="1" lang="no">
                <a:solidFill>
                  <a:srgbClr val="FF9900"/>
                </a:solidFill>
              </a:rPr>
              <a:t>test</a:t>
            </a:r>
            <a:r>
              <a:rPr lang="no"/>
              <a:t> data </a:t>
            </a:r>
            <a:r>
              <a:rPr lang="no"/>
              <a:t>(and sometimes </a:t>
            </a:r>
            <a:r>
              <a:rPr b="1" lang="no">
                <a:solidFill>
                  <a:srgbClr val="FFFF00"/>
                </a:solidFill>
              </a:rPr>
              <a:t>validation</a:t>
            </a:r>
            <a:r>
              <a:rPr lang="no"/>
              <a:t> data)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no"/>
              <a:t>Foreach Epoch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no" sz="1400"/>
              <a:t>Foreach element in </a:t>
            </a:r>
            <a:r>
              <a:rPr b="1" lang="no" sz="1400">
                <a:solidFill>
                  <a:srgbClr val="6AA84F"/>
                </a:solidFill>
              </a:rPr>
              <a:t>training</a:t>
            </a:r>
            <a:r>
              <a:rPr lang="no" sz="1400"/>
              <a:t> data</a:t>
            </a:r>
            <a:endParaRPr sz="1400"/>
          </a:p>
          <a:p>
            <a:pPr indent="-317500" lvl="2" marL="18288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no"/>
              <a:t>Send element as input to the network</a:t>
            </a:r>
            <a:endParaRPr sz="1800"/>
          </a:p>
          <a:p>
            <a:pPr indent="-317500" lvl="2" marL="18288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no"/>
              <a:t>Calculate error with cost function</a:t>
            </a:r>
            <a:endParaRPr/>
          </a:p>
          <a:p>
            <a:pPr indent="-317500" lvl="2" marL="18288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no"/>
              <a:t>Propagate error backwards to adjust weights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no" sz="1400"/>
              <a:t>If use of </a:t>
            </a:r>
            <a:r>
              <a:rPr b="1" lang="no">
                <a:solidFill>
                  <a:srgbClr val="FFFF00"/>
                </a:solidFill>
              </a:rPr>
              <a:t>v</a:t>
            </a:r>
            <a:r>
              <a:rPr b="1" lang="no" sz="1400">
                <a:solidFill>
                  <a:srgbClr val="FFFF00"/>
                </a:solidFill>
              </a:rPr>
              <a:t>alidation</a:t>
            </a:r>
            <a:r>
              <a:rPr lang="no" sz="1400"/>
              <a:t> data, </a:t>
            </a:r>
            <a:r>
              <a:rPr lang="no"/>
              <a:t>calculate</a:t>
            </a:r>
            <a:r>
              <a:rPr lang="no" sz="1400"/>
              <a:t> </a:t>
            </a:r>
            <a:r>
              <a:rPr lang="no"/>
              <a:t>accuracy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no"/>
              <a:t>Calculate accuracy using </a:t>
            </a:r>
            <a:r>
              <a:rPr b="1" lang="no">
                <a:solidFill>
                  <a:srgbClr val="FF9900"/>
                </a:solidFill>
              </a:rPr>
              <a:t>test</a:t>
            </a:r>
            <a:r>
              <a:rPr lang="no"/>
              <a:t> data</a:t>
            </a:r>
            <a:endParaRPr/>
          </a:p>
        </p:txBody>
      </p:sp>
      <p:sp>
        <p:nvSpPr>
          <p:cNvPr id="120" name="Google Shape;120;p19"/>
          <p:cNvSpPr/>
          <p:nvPr/>
        </p:nvSpPr>
        <p:spPr>
          <a:xfrm>
            <a:off x="9054975" y="100900"/>
            <a:ext cx="301500" cy="8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9"/>
          <p:cNvSpPr/>
          <p:nvPr/>
        </p:nvSpPr>
        <p:spPr>
          <a:xfrm>
            <a:off x="9054975" y="285495"/>
            <a:ext cx="301500" cy="8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9"/>
          <p:cNvSpPr/>
          <p:nvPr/>
        </p:nvSpPr>
        <p:spPr>
          <a:xfrm>
            <a:off x="9054975" y="470090"/>
            <a:ext cx="301500" cy="8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9"/>
          <p:cNvSpPr/>
          <p:nvPr/>
        </p:nvSpPr>
        <p:spPr>
          <a:xfrm>
            <a:off x="8902575" y="654685"/>
            <a:ext cx="301500" cy="8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Feed forward</a:t>
            </a:r>
            <a:endParaRPr/>
          </a:p>
        </p:txBody>
      </p:sp>
      <p:sp>
        <p:nvSpPr>
          <p:cNvPr id="129" name="Google Shape;129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The output from the </a:t>
            </a:r>
            <a:r>
              <a:rPr lang="no"/>
              <a:t>previous</a:t>
            </a:r>
            <a:r>
              <a:rPr lang="no"/>
              <a:t> layer </a:t>
            </a:r>
            <a:br>
              <a:rPr lang="no"/>
            </a:br>
            <a:r>
              <a:rPr lang="no"/>
              <a:t>determines</a:t>
            </a:r>
            <a:r>
              <a:rPr lang="no"/>
              <a:t> the result of the current layer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6362" y="2026225"/>
            <a:ext cx="5031274" cy="3018751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/>
          <p:nvPr/>
        </p:nvSpPr>
        <p:spPr>
          <a:xfrm>
            <a:off x="9054975" y="100900"/>
            <a:ext cx="301500" cy="8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0"/>
          <p:cNvSpPr/>
          <p:nvPr/>
        </p:nvSpPr>
        <p:spPr>
          <a:xfrm>
            <a:off x="9054975" y="285495"/>
            <a:ext cx="301500" cy="8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0"/>
          <p:cNvSpPr/>
          <p:nvPr/>
        </p:nvSpPr>
        <p:spPr>
          <a:xfrm>
            <a:off x="9054975" y="470090"/>
            <a:ext cx="301500" cy="8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0"/>
          <p:cNvSpPr/>
          <p:nvPr/>
        </p:nvSpPr>
        <p:spPr>
          <a:xfrm>
            <a:off x="8902575" y="654685"/>
            <a:ext cx="301500" cy="8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Cost function</a:t>
            </a:r>
            <a:endParaRPr/>
          </a:p>
        </p:txBody>
      </p:sp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Many cost functions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o"/>
              <a:t>Mean Squared Error (MSE)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o"/>
              <a:t>Cross Entropy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Calculate error based on expected output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Used to find how much weights should be adjusted</a:t>
            </a:r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9054975" y="100900"/>
            <a:ext cx="301500" cy="8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1"/>
          <p:cNvSpPr/>
          <p:nvPr/>
        </p:nvSpPr>
        <p:spPr>
          <a:xfrm>
            <a:off x="9054975" y="285495"/>
            <a:ext cx="301500" cy="8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1"/>
          <p:cNvSpPr/>
          <p:nvPr/>
        </p:nvSpPr>
        <p:spPr>
          <a:xfrm>
            <a:off x="9054975" y="470090"/>
            <a:ext cx="301500" cy="8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1"/>
          <p:cNvSpPr/>
          <p:nvPr/>
        </p:nvSpPr>
        <p:spPr>
          <a:xfrm>
            <a:off x="8902575" y="654685"/>
            <a:ext cx="301500" cy="82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944775"/>
            <a:ext cx="2993674" cy="11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8326" y="1190613"/>
            <a:ext cx="2945675" cy="276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14D10E4A8309459E4C8E8AB35955F0" ma:contentTypeVersion="" ma:contentTypeDescription="Create a new document." ma:contentTypeScope="" ma:versionID="41e164bb5a535904c58fadaf6c8cb4c4">
  <xsd:schema xmlns:xsd="http://www.w3.org/2001/XMLSchema" xmlns:xs="http://www.w3.org/2001/XMLSchema" xmlns:p="http://schemas.microsoft.com/office/2006/metadata/properties" xmlns:ns2="3011bd27-670b-40e8-bfc7-267b8eb171af" xmlns:ns3="f00a7557-192b-40ee-82fa-50b7af794bf6" xmlns:ns4="a1e6ce1e-028e-4ef7-a0c6-7ba998e8b60a" targetNamespace="http://schemas.microsoft.com/office/2006/metadata/properties" ma:root="true" ma:fieldsID="a394201d3368b68d609ca73d470d57d8" ns2:_="" ns3:_="" ns4:_="">
    <xsd:import namespace="3011bd27-670b-40e8-bfc7-267b8eb171af"/>
    <xsd:import namespace="f00a7557-192b-40ee-82fa-50b7af794bf6"/>
    <xsd:import namespace="a1e6ce1e-028e-4ef7-a0c6-7ba998e8b60a"/>
    <xsd:element name="properties">
      <xsd:complexType>
        <xsd:sequence>
          <xsd:element name="documentManagement">
            <xsd:complexType>
              <xsd:all>
                <xsd:element ref="ns2:TeamSiteName" minOccurs="0"/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11bd27-670b-40e8-bfc7-267b8eb171af" elementFormDefault="qualified">
    <xsd:import namespace="http://schemas.microsoft.com/office/2006/documentManagement/types"/>
    <xsd:import namespace="http://schemas.microsoft.com/office/infopath/2007/PartnerControls"/>
    <xsd:element name="TeamSiteName" ma:index="8" nillable="true" ma:displayName="TeamSite" ma:default="TDT 17" ma:internalName="TeamSiteNam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0a7557-192b-40ee-82fa-50b7af794b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e6ce1e-028e-4ef7-a0c6-7ba998e8b60a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amSiteName xmlns="3011bd27-670b-40e8-bfc7-267b8eb171af">TDT 17</TeamSiteName>
  </documentManagement>
</p:properties>
</file>

<file path=customXml/itemProps1.xml><?xml version="1.0" encoding="utf-8"?>
<ds:datastoreItem xmlns:ds="http://schemas.openxmlformats.org/officeDocument/2006/customXml" ds:itemID="{EC7A0EDF-7C57-431E-BE9F-F1808507DADE}"/>
</file>

<file path=customXml/itemProps2.xml><?xml version="1.0" encoding="utf-8"?>
<ds:datastoreItem xmlns:ds="http://schemas.openxmlformats.org/officeDocument/2006/customXml" ds:itemID="{06F1C54F-0DB9-4F5B-81D1-362C73D6A08E}"/>
</file>

<file path=customXml/itemProps3.xml><?xml version="1.0" encoding="utf-8"?>
<ds:datastoreItem xmlns:ds="http://schemas.openxmlformats.org/officeDocument/2006/customXml" ds:itemID="{842C7419-2C20-41D8-84D7-87126DF060CC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0x0101004714D10E4A8309459E4C8E8AB35955F0</vt:lpwstr>
  </property>
</Properties>
</file>